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256" r:id="rId2"/>
    <p:sldId id="300" r:id="rId3"/>
    <p:sldId id="305" r:id="rId4"/>
    <p:sldId id="257" r:id="rId5"/>
    <p:sldId id="273" r:id="rId6"/>
    <p:sldId id="301" r:id="rId7"/>
    <p:sldId id="302" r:id="rId8"/>
    <p:sldId id="303" r:id="rId9"/>
    <p:sldId id="304" r:id="rId10"/>
    <p:sldId id="313" r:id="rId11"/>
    <p:sldId id="297" r:id="rId12"/>
    <p:sldId id="309" r:id="rId13"/>
    <p:sldId id="307" r:id="rId14"/>
    <p:sldId id="314" r:id="rId15"/>
    <p:sldId id="318" r:id="rId16"/>
    <p:sldId id="258" r:id="rId17"/>
    <p:sldId id="259" r:id="rId18"/>
    <p:sldId id="267" r:id="rId19"/>
    <p:sldId id="315" r:id="rId20"/>
    <p:sldId id="272" r:id="rId21"/>
    <p:sldId id="268" r:id="rId22"/>
    <p:sldId id="276" r:id="rId23"/>
    <p:sldId id="316" r:id="rId24"/>
    <p:sldId id="317" r:id="rId25"/>
    <p:sldId id="260" r:id="rId26"/>
    <p:sldId id="312" r:id="rId27"/>
    <p:sldId id="311" r:id="rId28"/>
    <p:sldId id="319" r:id="rId29"/>
    <p:sldId id="30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uhan Tatlısert" initials="BT" lastIdx="1" clrIdx="0">
    <p:extLst>
      <p:ext uri="{19B8F6BF-5375-455C-9EA6-DF929625EA0E}">
        <p15:presenceInfo xmlns:p15="http://schemas.microsoft.com/office/powerpoint/2012/main" userId="bd832982aaa064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8B7DF-2F45-45A5-974D-8F3A1CFA6C80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B11AD-A239-4BD7-A09F-3630A16D548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330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B11AD-A239-4BD7-A09F-3630A16D548B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532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mahmut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2AEA-4439-409C-A7A6-660349FF6986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876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mahmut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2AEA-4439-409C-A7A6-660349FF6986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778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46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034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291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965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8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90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026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651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599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766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117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63639A-7F54-4840-ADC3-0D15043C0845}" type="datetimeFigureOut">
              <a:rPr lang="tr-TR" smtClean="0"/>
              <a:t>10.06.2022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B11083-60EA-44DC-8007-6EDA39529B3F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60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4815BA-0D42-4D5F-B66C-D0F7E9EE4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619300"/>
            <a:ext cx="10058400" cy="3566160"/>
          </a:xfrm>
        </p:spPr>
        <p:txBody>
          <a:bodyPr>
            <a:normAutofit fontScale="90000"/>
          </a:bodyPr>
          <a:lstStyle/>
          <a:p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sz="6000" dirty="0"/>
              <a:t>Content </a:t>
            </a:r>
            <a:r>
              <a:rPr lang="tr-TR" sz="6000" dirty="0" err="1"/>
              <a:t>Based</a:t>
            </a:r>
            <a:r>
              <a:rPr lang="tr-TR" sz="6000" dirty="0"/>
              <a:t> Analysis </a:t>
            </a:r>
            <a:br>
              <a:rPr lang="tr-TR" sz="6000" dirty="0"/>
            </a:br>
            <a:r>
              <a:rPr lang="tr-TR" sz="6000" dirty="0"/>
              <a:t>in </a:t>
            </a:r>
            <a:r>
              <a:rPr lang="tr-TR" sz="6000" dirty="0" err="1"/>
              <a:t>order</a:t>
            </a:r>
            <a:r>
              <a:rPr lang="tr-TR" sz="6000" dirty="0"/>
              <a:t> </a:t>
            </a:r>
            <a:r>
              <a:rPr lang="tr-TR" sz="6000" dirty="0" err="1"/>
              <a:t>to</a:t>
            </a:r>
            <a:r>
              <a:rPr lang="tr-TR" sz="6000" dirty="0"/>
              <a:t> </a:t>
            </a:r>
            <a:br>
              <a:rPr lang="tr-TR" sz="6000" dirty="0"/>
            </a:br>
            <a:r>
              <a:rPr lang="tr-TR" sz="6000" dirty="0" err="1"/>
              <a:t>Detect</a:t>
            </a:r>
            <a:r>
              <a:rPr lang="tr-TR" sz="6000" dirty="0"/>
              <a:t> </a:t>
            </a:r>
            <a:r>
              <a:rPr lang="tr-TR" sz="6000" dirty="0" err="1"/>
              <a:t>SensitiveData</a:t>
            </a:r>
            <a:br>
              <a:rPr lang="tr-TR" sz="6700" dirty="0"/>
            </a:br>
            <a:br>
              <a:rPr lang="tr-TR" sz="6700" dirty="0"/>
            </a:br>
            <a:r>
              <a:rPr lang="tr-TR" sz="3600" dirty="0">
                <a:solidFill>
                  <a:schemeClr val="tx1"/>
                </a:solidFill>
              </a:rPr>
              <a:t>P202106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3A64D4F-9D9A-4532-A20D-C8DA1BE05054}"/>
              </a:ext>
            </a:extLst>
          </p:cNvPr>
          <p:cNvSpPr txBox="1"/>
          <p:nvPr/>
        </p:nvSpPr>
        <p:spPr>
          <a:xfrm>
            <a:off x="1097280" y="4438835"/>
            <a:ext cx="3488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Batuhan TATLISERT 201811057</a:t>
            </a:r>
          </a:p>
          <a:p>
            <a:r>
              <a:rPr lang="tr-TR" dirty="0"/>
              <a:t>Nazım DÖLEKÇEKİÇ 201811026</a:t>
            </a:r>
          </a:p>
          <a:p>
            <a:r>
              <a:rPr lang="tr-TR" dirty="0"/>
              <a:t>Alper PUNAR            201711055</a:t>
            </a:r>
          </a:p>
          <a:p>
            <a:r>
              <a:rPr lang="tr-TR" dirty="0"/>
              <a:t>Beril YOKARIBAŞ      201811069</a:t>
            </a:r>
          </a:p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034B7D9-ACC4-4C7B-B794-AEE08FD13708}"/>
              </a:ext>
            </a:extLst>
          </p:cNvPr>
          <p:cNvSpPr txBox="1"/>
          <p:nvPr/>
        </p:nvSpPr>
        <p:spPr>
          <a:xfrm>
            <a:off x="6096000" y="4438835"/>
            <a:ext cx="348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Instructor</a:t>
            </a:r>
            <a:r>
              <a:rPr lang="tr-TR" dirty="0"/>
              <a:t> </a:t>
            </a:r>
            <a:r>
              <a:rPr lang="tr-TR" dirty="0" err="1"/>
              <a:t>Dr.Ayşe</a:t>
            </a:r>
            <a:r>
              <a:rPr lang="tr-TR" dirty="0"/>
              <a:t> Nurdan SARAN</a:t>
            </a:r>
          </a:p>
        </p:txBody>
      </p:sp>
    </p:spTree>
    <p:extLst>
      <p:ext uri="{BB962C8B-B14F-4D97-AF65-F5344CB8AC3E}">
        <p14:creationId xmlns:p14="http://schemas.microsoft.com/office/powerpoint/2010/main" val="3691700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0174B15B-0CD8-4FE7-890E-165F56319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052" y="1056443"/>
            <a:ext cx="7409895" cy="4168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6459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7C1DAE-55B5-406B-A252-C7DBC765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1.4-BERT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F29A0C-A689-475E-BD6E-AE5BA8B2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06824" cy="4023360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tr-TR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idirectional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tr-T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ncoder </a:t>
            </a:r>
            <a:r>
              <a:rPr lang="tr-TR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epresentations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tr-TR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ransformers</a:t>
            </a:r>
            <a:endParaRPr lang="tr-T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Google.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bidirectional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instead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dictionary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Bidirectional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sense of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 can be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summarization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332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057564-5655-42BF-8775-3C245280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1.5-LaBSE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1CE6B3-341F-48AF-9AC8-2EE66A9FA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LaBSE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anguage-</a:t>
            </a:r>
            <a:r>
              <a:rPr lang="tr-TR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gnostic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ert </a:t>
            </a:r>
            <a:r>
              <a:rPr lang="tr-TR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entence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mbedding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from BERT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LaBSE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multilingual model.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tr-T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tr-T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tr-T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tr-T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tr-T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sets</a:t>
            </a:r>
            <a:r>
              <a:rPr lang="tr-T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tr-T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tr-T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languages</a:t>
            </a:r>
            <a:r>
              <a:rPr lang="tr-T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304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CFE07A-A81F-4208-BD6D-D95BBD87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1"/>
            <a:ext cx="10058400" cy="989012"/>
          </a:xfrm>
        </p:spPr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2. </a:t>
            </a:r>
            <a:r>
              <a:rPr lang="tr-TR" dirty="0" err="1">
                <a:solidFill>
                  <a:schemeClr val="accent1"/>
                </a:solidFill>
              </a:rPr>
              <a:t>Proposed</a:t>
            </a:r>
            <a:r>
              <a:rPr lang="tr-TR" dirty="0">
                <a:solidFill>
                  <a:schemeClr val="accent1"/>
                </a:solidFill>
              </a:rPr>
              <a:t> Solution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295186D-137C-4A3C-99E5-6EC5375C4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1008766"/>
            <a:ext cx="10239375" cy="4860223"/>
          </a:xfrm>
        </p:spPr>
      </p:pic>
    </p:spTree>
    <p:extLst>
      <p:ext uri="{BB962C8B-B14F-4D97-AF65-F5344CB8AC3E}">
        <p14:creationId xmlns:p14="http://schemas.microsoft.com/office/powerpoint/2010/main" val="268866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CFE07A-A81F-4208-BD6D-D95BBD87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1"/>
            <a:ext cx="10058400" cy="989012"/>
          </a:xfrm>
        </p:spPr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2. </a:t>
            </a:r>
            <a:r>
              <a:rPr lang="tr-TR" dirty="0" err="1">
                <a:solidFill>
                  <a:schemeClr val="accent1"/>
                </a:solidFill>
              </a:rPr>
              <a:t>Proposed</a:t>
            </a:r>
            <a:r>
              <a:rPr lang="tr-TR" dirty="0">
                <a:solidFill>
                  <a:schemeClr val="accent1"/>
                </a:solidFill>
              </a:rPr>
              <a:t> Solution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295186D-137C-4A3C-99E5-6EC5375C4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1008766"/>
            <a:ext cx="10239375" cy="4860223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05CACD1-BB66-479A-8F9E-65725413BCDF}"/>
              </a:ext>
            </a:extLst>
          </p:cNvPr>
          <p:cNvSpPr txBox="1"/>
          <p:nvPr/>
        </p:nvSpPr>
        <p:spPr>
          <a:xfrm>
            <a:off x="1389924" y="1393793"/>
            <a:ext cx="6200483" cy="427903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3448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74A72-92B6-4FCC-986E-7113842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2.1 –Data</a:t>
            </a:r>
          </a:p>
        </p:txBody>
      </p:sp>
      <p:pic>
        <p:nvPicPr>
          <p:cNvPr id="7170" name="Picture 2" descr="big-data - İNTERNET ALEMİ">
            <a:extLst>
              <a:ext uri="{FF2B5EF4-FFF2-40B4-BE49-F238E27FC236}">
                <a16:creationId xmlns:a16="http://schemas.microsoft.com/office/drawing/2014/main" id="{0422B657-9F22-4E7A-99AD-206AFDF3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808381"/>
            <a:ext cx="65913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47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74A72-92B6-4FCC-986E-7113842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2.1 –Data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D20C3D-D448-4CF5-B5BF-2542A4FC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We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have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found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secret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data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from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</a:rPr>
              <a:t>search.edwardsnowden.com.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Our secret data consists of 2225 entries and comes from various agencies, mainly NSA.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We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used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1600 of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them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for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training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the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model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and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625 of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them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for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testing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b="0" i="0" dirty="0" err="1">
                <a:solidFill>
                  <a:srgbClr val="24292F"/>
                </a:solidFill>
                <a:effectLst/>
                <a:latin typeface="-apple-system"/>
              </a:rPr>
              <a:t>the</a:t>
            </a:r>
            <a:r>
              <a:rPr lang="tr-TR" b="0" i="0" dirty="0">
                <a:solidFill>
                  <a:srgbClr val="24292F"/>
                </a:solidFill>
                <a:effectLst/>
                <a:latin typeface="-apple-system"/>
              </a:rPr>
              <a:t> model.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Public data comes from NSA news and NATO news so the contents of secret and public datasets can be more closely related.</a:t>
            </a:r>
            <a:r>
              <a:rPr lang="tr-TR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tr-TR" dirty="0" err="1">
                <a:solidFill>
                  <a:srgbClr val="24292F"/>
                </a:solidFill>
                <a:latin typeface="-apple-system"/>
              </a:rPr>
              <a:t>It</a:t>
            </a:r>
            <a:r>
              <a:rPr lang="tr-TR" dirty="0">
                <a:solidFill>
                  <a:srgbClr val="24292F"/>
                </a:solidFill>
                <a:latin typeface="-apple-system"/>
              </a:rPr>
              <a:t> has 1600 </a:t>
            </a:r>
            <a:r>
              <a:rPr lang="tr-TR" dirty="0" err="1">
                <a:solidFill>
                  <a:srgbClr val="24292F"/>
                </a:solidFill>
                <a:latin typeface="-apple-system"/>
              </a:rPr>
              <a:t>entries</a:t>
            </a:r>
            <a:r>
              <a:rPr lang="tr-TR" dirty="0">
                <a:solidFill>
                  <a:srgbClr val="24292F"/>
                </a:solidFill>
                <a:latin typeface="-apple-system"/>
              </a:rPr>
              <a:t>.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endParaRPr lang="tr-T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%80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%20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rgbClr val="24292F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creation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BBC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conducted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cleaning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sets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  <a:p>
            <a:endParaRPr lang="tr-TR" dirty="0"/>
          </a:p>
          <a:p>
            <a:endParaRPr lang="tr-TR" dirty="0">
              <a:solidFill>
                <a:schemeClr val="tx1"/>
              </a:solidFill>
            </a:endParaRPr>
          </a:p>
          <a:p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0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74A72-92B6-4FCC-986E-7113842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2.2 – OCR (</a:t>
            </a:r>
            <a:r>
              <a:rPr lang="tr-TR" dirty="0" err="1">
                <a:solidFill>
                  <a:schemeClr val="accent1"/>
                </a:solidFill>
              </a:rPr>
              <a:t>Preparing</a:t>
            </a:r>
            <a:r>
              <a:rPr lang="tr-TR" dirty="0">
                <a:solidFill>
                  <a:schemeClr val="accent1"/>
                </a:solidFill>
              </a:rPr>
              <a:t> data, </a:t>
            </a:r>
            <a:r>
              <a:rPr lang="tr-TR" dirty="0" err="1">
                <a:solidFill>
                  <a:schemeClr val="accent1"/>
                </a:solidFill>
              </a:rPr>
              <a:t>transforming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to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text</a:t>
            </a:r>
            <a:r>
              <a:rPr lang="tr-TR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D20C3D-D448-4CF5-B5BF-2542A4FC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 err="1"/>
              <a:t>Transforming</a:t>
            </a:r>
            <a:r>
              <a:rPr lang="tr-TR" dirty="0"/>
              <a:t> </a:t>
            </a:r>
            <a:r>
              <a:rPr lang="tr-TR" dirty="0" err="1"/>
              <a:t>document’s</a:t>
            </a:r>
            <a:r>
              <a:rPr lang="tr-TR" dirty="0"/>
              <a:t> (</a:t>
            </a:r>
            <a:r>
              <a:rPr lang="tr-TR" dirty="0" err="1"/>
              <a:t>doc</a:t>
            </a:r>
            <a:r>
              <a:rPr lang="tr-TR" dirty="0"/>
              <a:t>, </a:t>
            </a:r>
            <a:r>
              <a:rPr lang="tr-TR" dirty="0" err="1"/>
              <a:t>pdf</a:t>
            </a:r>
            <a:r>
              <a:rPr lang="tr-TR" dirty="0"/>
              <a:t>, </a:t>
            </a:r>
            <a:r>
              <a:rPr lang="tr-TR" dirty="0" err="1"/>
              <a:t>pptx</a:t>
            </a:r>
            <a:r>
              <a:rPr lang="tr-TR" dirty="0"/>
              <a:t> …) </a:t>
            </a:r>
            <a:r>
              <a:rPr lang="tr-TR" dirty="0" err="1"/>
              <a:t>content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dirty="0" err="1"/>
              <a:t>Tesseract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 err="1"/>
              <a:t>Tested</a:t>
            </a:r>
            <a:r>
              <a:rPr lang="tr-TR" dirty="0"/>
              <a:t> it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documents</a:t>
            </a:r>
            <a:r>
              <a:rPr lang="tr-TR" dirty="0"/>
              <a:t>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D1D86DD-F9F6-46E3-B02A-58FBB5EC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26" y="3599243"/>
            <a:ext cx="4363745" cy="22698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539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74A72-92B6-4FCC-986E-7113842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2.3 –</a:t>
            </a:r>
            <a:r>
              <a:rPr lang="tr-TR" dirty="0" err="1">
                <a:solidFill>
                  <a:schemeClr val="accent1"/>
                </a:solidFill>
              </a:rPr>
              <a:t>Tokenize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and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Vectorize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D20C3D-D448-4CF5-B5BF-2542A4FC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 (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LaBSE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is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directly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jump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tokenizing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cleansing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data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41190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CFE07A-A81F-4208-BD6D-D95BBD87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1"/>
            <a:ext cx="10058400" cy="989012"/>
          </a:xfrm>
        </p:spPr>
        <p:txBody>
          <a:bodyPr/>
          <a:lstStyle/>
          <a:p>
            <a:r>
              <a:rPr lang="tr-TR" dirty="0" err="1">
                <a:solidFill>
                  <a:schemeClr val="accent1"/>
                </a:solidFill>
              </a:rPr>
              <a:t>Proposed</a:t>
            </a:r>
            <a:r>
              <a:rPr lang="tr-TR" dirty="0">
                <a:solidFill>
                  <a:schemeClr val="accent1"/>
                </a:solidFill>
              </a:rPr>
              <a:t> Solution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295186D-137C-4A3C-99E5-6EC5375C4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1008766"/>
            <a:ext cx="10239375" cy="4860223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1471B47-ECE9-4891-928D-1EA325215578}"/>
              </a:ext>
            </a:extLst>
          </p:cNvPr>
          <p:cNvSpPr txBox="1"/>
          <p:nvPr/>
        </p:nvSpPr>
        <p:spPr>
          <a:xfrm>
            <a:off x="7048870" y="1008766"/>
            <a:ext cx="2725445" cy="358986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6033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80347" y="303536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Content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88813" y="1803401"/>
            <a:ext cx="10058400" cy="4023360"/>
          </a:xfrm>
        </p:spPr>
        <p:txBody>
          <a:bodyPr>
            <a:normAutofit fontScale="25000" lnSpcReduction="20000"/>
          </a:bodyPr>
          <a:lstStyle/>
          <a:p>
            <a:r>
              <a:rPr lang="en-US" sz="6800" dirty="0"/>
              <a:t>1-Introduction</a:t>
            </a:r>
            <a:r>
              <a:rPr lang="tr-TR" sz="6800" dirty="0"/>
              <a:t>		3- E-mail </a:t>
            </a:r>
            <a:r>
              <a:rPr lang="tr-TR" sz="6800" dirty="0" err="1"/>
              <a:t>Relay</a:t>
            </a:r>
            <a:endParaRPr lang="en-US" sz="6800" dirty="0"/>
          </a:p>
          <a:p>
            <a:r>
              <a:rPr lang="tr-TR" sz="6800" dirty="0"/>
              <a:t>   </a:t>
            </a:r>
            <a:r>
              <a:rPr lang="en-US" sz="6800" dirty="0"/>
              <a:t>1.1-Problem Definition</a:t>
            </a:r>
            <a:r>
              <a:rPr lang="tr-TR" sz="6800" dirty="0"/>
              <a:t> 	4- </a:t>
            </a:r>
            <a:r>
              <a:rPr lang="tr-TR" sz="6800" dirty="0" err="1"/>
              <a:t>Constructing</a:t>
            </a:r>
            <a:r>
              <a:rPr lang="tr-TR" sz="6800" dirty="0"/>
              <a:t> DLP</a:t>
            </a:r>
            <a:endParaRPr lang="en-US" sz="6800" dirty="0"/>
          </a:p>
          <a:p>
            <a:r>
              <a:rPr lang="en-US" sz="6800" dirty="0"/>
              <a:t>   1.2-DLP</a:t>
            </a:r>
            <a:r>
              <a:rPr lang="tr-TR" sz="6800" dirty="0"/>
              <a:t>			   4.1-Admin </a:t>
            </a:r>
            <a:r>
              <a:rPr lang="tr-TR" sz="6800" dirty="0" err="1"/>
              <a:t>Interface</a:t>
            </a:r>
            <a:endParaRPr lang="en-US" sz="6800" dirty="0"/>
          </a:p>
          <a:p>
            <a:r>
              <a:rPr lang="en-US" sz="6800" dirty="0"/>
              <a:t>   1.3-NLP</a:t>
            </a:r>
            <a:r>
              <a:rPr lang="tr-TR" sz="6800" dirty="0"/>
              <a:t>		   4.2-E-mail Service </a:t>
            </a:r>
            <a:r>
              <a:rPr lang="tr-TR" sz="6800" dirty="0" err="1"/>
              <a:t>Interface</a:t>
            </a:r>
            <a:endParaRPr lang="tr-TR" sz="6800" dirty="0"/>
          </a:p>
          <a:p>
            <a:r>
              <a:rPr lang="tr-TR" sz="6800" dirty="0"/>
              <a:t>   1.4-</a:t>
            </a:r>
            <a:r>
              <a:rPr lang="en-US" sz="6800" dirty="0"/>
              <a:t>BERT</a:t>
            </a:r>
            <a:endParaRPr lang="tr-TR" sz="6800" dirty="0"/>
          </a:p>
          <a:p>
            <a:r>
              <a:rPr lang="tr-TR" sz="6800" dirty="0"/>
              <a:t>   1.5-LaBSE</a:t>
            </a:r>
            <a:endParaRPr lang="en-US" sz="6600" dirty="0"/>
          </a:p>
          <a:p>
            <a:pPr marL="0" indent="0">
              <a:buNone/>
            </a:pPr>
            <a:r>
              <a:rPr lang="en-US" sz="6800" dirty="0"/>
              <a:t> </a:t>
            </a:r>
            <a:r>
              <a:rPr lang="tr-TR" sz="6800" dirty="0"/>
              <a:t>2</a:t>
            </a:r>
            <a:r>
              <a:rPr lang="en-US" sz="6800" dirty="0"/>
              <a:t>-</a:t>
            </a:r>
            <a:r>
              <a:rPr lang="tr-TR" sz="6800" dirty="0" err="1"/>
              <a:t>Proposed</a:t>
            </a:r>
            <a:r>
              <a:rPr lang="tr-TR" sz="6800" dirty="0"/>
              <a:t> Solution</a:t>
            </a:r>
            <a:endParaRPr lang="en-US" sz="6800" dirty="0"/>
          </a:p>
          <a:p>
            <a:pPr marL="0" indent="0">
              <a:buNone/>
            </a:pPr>
            <a:r>
              <a:rPr lang="en-US" sz="6800" dirty="0"/>
              <a:t>    </a:t>
            </a:r>
            <a:r>
              <a:rPr lang="tr-TR" sz="6800" dirty="0"/>
              <a:t>2</a:t>
            </a:r>
            <a:r>
              <a:rPr lang="en-US" sz="6800" dirty="0"/>
              <a:t>.1-</a:t>
            </a:r>
            <a:r>
              <a:rPr lang="tr-TR" sz="6800" dirty="0"/>
              <a:t>Data</a:t>
            </a:r>
            <a:endParaRPr lang="en-US" sz="6800" dirty="0"/>
          </a:p>
          <a:p>
            <a:pPr marL="0" indent="0">
              <a:buNone/>
            </a:pPr>
            <a:r>
              <a:rPr lang="en-US" sz="6800" dirty="0"/>
              <a:t>    </a:t>
            </a:r>
            <a:r>
              <a:rPr lang="tr-TR" sz="6800" dirty="0"/>
              <a:t>2</a:t>
            </a:r>
            <a:r>
              <a:rPr lang="en-US" sz="6800" dirty="0"/>
              <a:t>.2-OCR</a:t>
            </a:r>
          </a:p>
          <a:p>
            <a:pPr marL="0" indent="0">
              <a:buNone/>
            </a:pPr>
            <a:r>
              <a:rPr lang="en-US" sz="6800" dirty="0"/>
              <a:t>    </a:t>
            </a:r>
            <a:r>
              <a:rPr lang="tr-TR" sz="6800" dirty="0"/>
              <a:t>2</a:t>
            </a:r>
            <a:r>
              <a:rPr lang="en-US" sz="6800" dirty="0"/>
              <a:t>.3-Tokenize&amp;Vectorize</a:t>
            </a:r>
          </a:p>
          <a:p>
            <a:pPr marL="0" indent="0">
              <a:buNone/>
            </a:pPr>
            <a:r>
              <a:rPr lang="en-US" sz="6800" dirty="0"/>
              <a:t>    </a:t>
            </a:r>
            <a:r>
              <a:rPr lang="tr-TR" sz="6800" dirty="0"/>
              <a:t>2</a:t>
            </a:r>
            <a:r>
              <a:rPr lang="en-US" sz="6800" dirty="0"/>
              <a:t>.4-Classification</a:t>
            </a:r>
          </a:p>
          <a:p>
            <a:pPr marL="0" indent="0">
              <a:buNone/>
            </a:pPr>
            <a:r>
              <a:rPr lang="en-US" sz="6800" dirty="0"/>
              <a:t>    </a:t>
            </a:r>
            <a:r>
              <a:rPr lang="tr-TR" sz="6800" dirty="0"/>
              <a:t>2</a:t>
            </a:r>
            <a:r>
              <a:rPr lang="en-US" sz="6800" dirty="0"/>
              <a:t>.5-Model Testing</a:t>
            </a:r>
            <a:endParaRPr lang="tr-TR" sz="6800" dirty="0"/>
          </a:p>
          <a:p>
            <a:pPr marL="0" indent="0">
              <a:buNone/>
            </a:pPr>
            <a:r>
              <a:rPr lang="tr-TR" sz="6800" dirty="0"/>
              <a:t>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0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9BAEF5-5607-4D31-957D-541B4634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2.4 </a:t>
            </a:r>
            <a:r>
              <a:rPr lang="tr-TR" dirty="0" err="1">
                <a:solidFill>
                  <a:schemeClr val="accent1"/>
                </a:solidFill>
              </a:rPr>
              <a:t>Classification</a:t>
            </a:r>
            <a:endParaRPr lang="tr-TR" dirty="0">
              <a:solidFill>
                <a:schemeClr val="accent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204199-661A-4331-9DA7-A005A6A70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Secret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secret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0.1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dropout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dense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sigmoid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activation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BERT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activation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such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tanh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sigmoid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dense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pooled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sigmoid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rate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1e-4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1e-5.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endParaRPr lang="tr-T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14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74A72-92B6-4FCC-986E-7113842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2.5 – Model </a:t>
            </a:r>
            <a:r>
              <a:rPr lang="tr-TR" dirty="0" err="1">
                <a:solidFill>
                  <a:schemeClr val="accent1"/>
                </a:solidFill>
              </a:rPr>
              <a:t>Testing</a:t>
            </a:r>
            <a:endParaRPr lang="tr-TR" dirty="0">
              <a:solidFill>
                <a:schemeClr val="accent1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1243584" y="5010912"/>
            <a:ext cx="885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1"/>
                </a:solidFill>
              </a:rPr>
              <a:t>Pozitive</a:t>
            </a:r>
            <a:r>
              <a:rPr lang="tr-TR" dirty="0">
                <a:solidFill>
                  <a:schemeClr val="accent1"/>
                </a:solidFill>
              </a:rPr>
              <a:t>   : </a:t>
            </a:r>
            <a:r>
              <a:rPr lang="tr-TR" dirty="0" err="1">
                <a:solidFill>
                  <a:schemeClr val="accent1"/>
                </a:solidFill>
              </a:rPr>
              <a:t>Secret</a:t>
            </a:r>
            <a:endParaRPr lang="tr-TR" dirty="0">
              <a:solidFill>
                <a:schemeClr val="accent1"/>
              </a:solidFill>
            </a:endParaRPr>
          </a:p>
          <a:p>
            <a:r>
              <a:rPr lang="tr-TR" dirty="0" err="1">
                <a:solidFill>
                  <a:schemeClr val="accent1"/>
                </a:solidFill>
              </a:rPr>
              <a:t>Negative</a:t>
            </a:r>
            <a:r>
              <a:rPr lang="tr-TR" dirty="0">
                <a:solidFill>
                  <a:schemeClr val="accent1"/>
                </a:solidFill>
              </a:rPr>
              <a:t> : </a:t>
            </a:r>
            <a:r>
              <a:rPr lang="tr-TR" dirty="0" err="1">
                <a:solidFill>
                  <a:schemeClr val="accent1"/>
                </a:solidFill>
              </a:rPr>
              <a:t>Public</a:t>
            </a:r>
            <a:endParaRPr lang="tr-TR" dirty="0">
              <a:solidFill>
                <a:schemeClr val="accent1"/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AA5D810-B9E1-45CE-8578-7C82549B29CC}"/>
              </a:ext>
            </a:extLst>
          </p:cNvPr>
          <p:cNvSpPr txBox="1"/>
          <p:nvPr/>
        </p:nvSpPr>
        <p:spPr>
          <a:xfrm>
            <a:off x="1097280" y="1949162"/>
            <a:ext cx="5903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1" dirty="0">
                <a:solidFill>
                  <a:schemeClr val="accent1"/>
                </a:solidFill>
              </a:rPr>
              <a:t>BBC </a:t>
            </a:r>
            <a:r>
              <a:rPr lang="tr-TR" sz="1600" b="1" i="1" dirty="0" err="1">
                <a:solidFill>
                  <a:schemeClr val="accent1"/>
                </a:solidFill>
              </a:rPr>
              <a:t>False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Negative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Table</a:t>
            </a:r>
            <a:endParaRPr lang="tr-TR" sz="1600" b="1" i="1" dirty="0">
              <a:solidFill>
                <a:schemeClr val="accent1"/>
              </a:solidFill>
            </a:endParaRPr>
          </a:p>
        </p:txBody>
      </p:sp>
      <p:graphicFrame>
        <p:nvGraphicFramePr>
          <p:cNvPr id="12" name="Tablo 12">
            <a:extLst>
              <a:ext uri="{FF2B5EF4-FFF2-40B4-BE49-F238E27FC236}">
                <a16:creationId xmlns:a16="http://schemas.microsoft.com/office/drawing/2014/main" id="{A82A8DB6-AAA4-4DB5-B94C-73055F999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34079"/>
              </p:ext>
            </p:extLst>
          </p:nvPr>
        </p:nvGraphicFramePr>
        <p:xfrm>
          <a:off x="1097280" y="223551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30270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4911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294970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3335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BBC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Total </a:t>
                      </a:r>
                      <a:r>
                        <a:rPr lang="tr-TR" dirty="0" err="1"/>
                        <a:t>Entry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Number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Falsely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Classified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Percentage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89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Business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510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tr-T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%3,92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00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Entertainment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386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tr-T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%5,18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04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Politics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417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%2,16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34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Sport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511</a:t>
                      </a:r>
                      <a:endParaRPr lang="tr-T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%0,20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4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Tech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401</a:t>
                      </a:r>
                      <a:endParaRPr lang="tr-T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%6,73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95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74A72-92B6-4FCC-986E-7113842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2.5 – Model </a:t>
            </a:r>
            <a:r>
              <a:rPr lang="tr-TR" dirty="0" err="1">
                <a:solidFill>
                  <a:schemeClr val="accent1"/>
                </a:solidFill>
              </a:rPr>
              <a:t>Testing</a:t>
            </a:r>
            <a:endParaRPr lang="tr-TR" dirty="0">
              <a:solidFill>
                <a:schemeClr val="accent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74D7A18-3E1B-4918-A52B-516FB6D321CF}"/>
              </a:ext>
            </a:extLst>
          </p:cNvPr>
          <p:cNvSpPr txBox="1"/>
          <p:nvPr/>
        </p:nvSpPr>
        <p:spPr>
          <a:xfrm>
            <a:off x="1096963" y="1964325"/>
            <a:ext cx="5903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1" dirty="0" err="1">
                <a:solidFill>
                  <a:schemeClr val="accent1"/>
                </a:solidFill>
              </a:rPr>
              <a:t>Two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Public</a:t>
            </a:r>
            <a:r>
              <a:rPr lang="tr-TR" sz="1600" b="1" i="1" dirty="0">
                <a:solidFill>
                  <a:schemeClr val="accent1"/>
                </a:solidFill>
              </a:rPr>
              <a:t> Data </a:t>
            </a:r>
            <a:r>
              <a:rPr lang="tr-TR" sz="1600" b="1" i="1" dirty="0" err="1">
                <a:solidFill>
                  <a:schemeClr val="accent1"/>
                </a:solidFill>
              </a:rPr>
              <a:t>Sets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False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Negative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Table</a:t>
            </a:r>
            <a:endParaRPr lang="tr-TR" sz="1600" b="1" i="1" dirty="0">
              <a:solidFill>
                <a:schemeClr val="accent1"/>
              </a:solidFill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631CAF3-D1EA-4203-917C-5AD3953B641B}"/>
              </a:ext>
            </a:extLst>
          </p:cNvPr>
          <p:cNvSpPr txBox="1"/>
          <p:nvPr/>
        </p:nvSpPr>
        <p:spPr>
          <a:xfrm>
            <a:off x="1096963" y="3601098"/>
            <a:ext cx="5903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1" dirty="0" err="1">
                <a:solidFill>
                  <a:schemeClr val="accent1"/>
                </a:solidFill>
              </a:rPr>
              <a:t>Two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Public</a:t>
            </a:r>
            <a:r>
              <a:rPr lang="tr-TR" sz="1600" b="1" i="1" dirty="0">
                <a:solidFill>
                  <a:schemeClr val="accent1"/>
                </a:solidFill>
              </a:rPr>
              <a:t> Data </a:t>
            </a:r>
            <a:r>
              <a:rPr lang="tr-TR" sz="1600" b="1" i="1" dirty="0" err="1">
                <a:solidFill>
                  <a:schemeClr val="accent1"/>
                </a:solidFill>
              </a:rPr>
              <a:t>Sets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False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Positive</a:t>
            </a:r>
            <a:r>
              <a:rPr lang="tr-TR" sz="1600" b="1" i="1" dirty="0">
                <a:solidFill>
                  <a:schemeClr val="accent1"/>
                </a:solidFill>
              </a:rPr>
              <a:t> </a:t>
            </a:r>
            <a:r>
              <a:rPr lang="tr-TR" sz="1600" b="1" i="1" dirty="0" err="1">
                <a:solidFill>
                  <a:schemeClr val="accent1"/>
                </a:solidFill>
              </a:rPr>
              <a:t>Table</a:t>
            </a:r>
            <a:endParaRPr lang="tr-TR" sz="1600" b="1" i="1" dirty="0">
              <a:solidFill>
                <a:schemeClr val="accent1"/>
              </a:solidFill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0EAF2BB-3FE0-4D23-A949-4ED6D645D508}"/>
              </a:ext>
            </a:extLst>
          </p:cNvPr>
          <p:cNvSpPr txBox="1"/>
          <p:nvPr/>
        </p:nvSpPr>
        <p:spPr>
          <a:xfrm>
            <a:off x="1243584" y="5010912"/>
            <a:ext cx="885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1"/>
                </a:solidFill>
              </a:rPr>
              <a:t>Pozitive</a:t>
            </a:r>
            <a:r>
              <a:rPr lang="tr-TR" dirty="0">
                <a:solidFill>
                  <a:schemeClr val="accent1"/>
                </a:solidFill>
              </a:rPr>
              <a:t>   : </a:t>
            </a:r>
            <a:r>
              <a:rPr lang="tr-TR" dirty="0" err="1">
                <a:solidFill>
                  <a:schemeClr val="accent1"/>
                </a:solidFill>
              </a:rPr>
              <a:t>Secret</a:t>
            </a:r>
            <a:endParaRPr lang="tr-TR" dirty="0">
              <a:solidFill>
                <a:schemeClr val="accent1"/>
              </a:solidFill>
            </a:endParaRPr>
          </a:p>
          <a:p>
            <a:r>
              <a:rPr lang="tr-TR" dirty="0" err="1">
                <a:solidFill>
                  <a:schemeClr val="accent1"/>
                </a:solidFill>
              </a:rPr>
              <a:t>Negative</a:t>
            </a:r>
            <a:r>
              <a:rPr lang="tr-TR" dirty="0">
                <a:solidFill>
                  <a:schemeClr val="accent1"/>
                </a:solidFill>
              </a:rPr>
              <a:t> : </a:t>
            </a:r>
            <a:r>
              <a:rPr lang="tr-TR" dirty="0" err="1">
                <a:solidFill>
                  <a:schemeClr val="accent1"/>
                </a:solidFill>
              </a:rPr>
              <a:t>Public</a:t>
            </a:r>
            <a:endParaRPr lang="tr-TR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lo 10">
            <a:extLst>
              <a:ext uri="{FF2B5EF4-FFF2-40B4-BE49-F238E27FC236}">
                <a16:creationId xmlns:a16="http://schemas.microsoft.com/office/drawing/2014/main" id="{2CD2E20F-3C20-4F26-B0D7-DBC623629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740165"/>
              </p:ext>
            </p:extLst>
          </p:nvPr>
        </p:nvGraphicFramePr>
        <p:xfrm>
          <a:off x="1096963" y="2223337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385920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08550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465486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22702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Public</a:t>
                      </a:r>
                      <a:r>
                        <a:rPr lang="tr-TR" dirty="0"/>
                        <a:t> Data </a:t>
                      </a:r>
                      <a:r>
                        <a:rPr lang="tr-TR" dirty="0" err="1"/>
                        <a:t>Sets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Total </a:t>
                      </a:r>
                      <a:r>
                        <a:rPr lang="tr-TR" dirty="0" err="1"/>
                        <a:t>Entry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Number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Falsely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Classified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Percentage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68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Food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%18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43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Maths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%4,67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593246"/>
                  </a:ext>
                </a:extLst>
              </a:tr>
            </a:tbl>
          </a:graphicData>
        </a:graphic>
      </p:graphicFrame>
      <p:graphicFrame>
        <p:nvGraphicFramePr>
          <p:cNvPr id="17" name="Tablo 17">
            <a:extLst>
              <a:ext uri="{FF2B5EF4-FFF2-40B4-BE49-F238E27FC236}">
                <a16:creationId xmlns:a16="http://schemas.microsoft.com/office/drawing/2014/main" id="{DB88F7BF-F20F-47E6-BFA2-89E631DE6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02681"/>
              </p:ext>
            </p:extLst>
          </p:nvPr>
        </p:nvGraphicFramePr>
        <p:xfrm>
          <a:off x="1096963" y="387645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532140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022238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4784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3896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Secret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Entries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Total </a:t>
                      </a:r>
                      <a:r>
                        <a:rPr lang="tr-TR" dirty="0" err="1"/>
                        <a:t>Entry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Number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Falsely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Classified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Percentage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34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Secret</a:t>
                      </a:r>
                      <a:r>
                        <a:rPr lang="tr-TR" dirty="0"/>
                        <a:t> 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%1,92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6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828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D31FFD-E76D-4DF3-8408-6CF48AB1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3 – E-mail </a:t>
            </a:r>
            <a:r>
              <a:rPr lang="tr-TR" dirty="0" err="1">
                <a:solidFill>
                  <a:schemeClr val="accent1"/>
                </a:solidFill>
              </a:rPr>
              <a:t>Relay</a:t>
            </a:r>
            <a:endParaRPr lang="tr-TR" dirty="0">
              <a:solidFill>
                <a:schemeClr val="accent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003DFD-C588-48F5-A42A-AB9CFDF1A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SMTP mail relay is the process of transferring an email from one server to another for delivery.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153E65-2F6F-4D35-AE4B-DE2F65B14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51" y="2457339"/>
            <a:ext cx="5162697" cy="32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968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D31FFD-E76D-4DF3-8408-6CF48AB1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3 – E-mail </a:t>
            </a:r>
            <a:r>
              <a:rPr lang="tr-TR" dirty="0" err="1">
                <a:solidFill>
                  <a:schemeClr val="accent1"/>
                </a:solidFill>
              </a:rPr>
              <a:t>Relay</a:t>
            </a:r>
            <a:endParaRPr lang="tr-TR" dirty="0">
              <a:solidFill>
                <a:schemeClr val="accent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280EED-7A56-42A2-998B-4EB2FC260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51" y="2457339"/>
            <a:ext cx="5162697" cy="32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63CA986-D9B6-45A3-90C8-8A50F60FCB7F}"/>
              </a:ext>
            </a:extLst>
          </p:cNvPr>
          <p:cNvSpPr txBox="1"/>
          <p:nvPr/>
        </p:nvSpPr>
        <p:spPr>
          <a:xfrm>
            <a:off x="4927993" y="3983464"/>
            <a:ext cx="1392907" cy="6151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5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74A72-92B6-4FCC-986E-7113842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4 – </a:t>
            </a:r>
            <a:r>
              <a:rPr lang="tr-TR" dirty="0" err="1">
                <a:solidFill>
                  <a:schemeClr val="accent1"/>
                </a:solidFill>
              </a:rPr>
              <a:t>Constructing</a:t>
            </a:r>
            <a:r>
              <a:rPr lang="tr-TR" dirty="0">
                <a:solidFill>
                  <a:schemeClr val="accent1"/>
                </a:solidFill>
              </a:rPr>
              <a:t> DLP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D20C3D-D448-4CF5-B5BF-2542A4FC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E-mail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going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sent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turned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plain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OCR.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it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sent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decides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sensitive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is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above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warned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decide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mail.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He/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decide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company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regulations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63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74A72-92B6-4FCC-986E-7113842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4 – </a:t>
            </a:r>
            <a:r>
              <a:rPr lang="tr-TR" dirty="0" err="1">
                <a:solidFill>
                  <a:schemeClr val="accent1"/>
                </a:solidFill>
              </a:rPr>
              <a:t>Embeding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into</a:t>
            </a:r>
            <a:r>
              <a:rPr lang="tr-TR" dirty="0">
                <a:solidFill>
                  <a:schemeClr val="accent1"/>
                </a:solidFill>
              </a:rPr>
              <a:t> DLP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D4511F2-C217-4C87-B480-00AAE8F12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83" y="1846263"/>
            <a:ext cx="7016959" cy="4022725"/>
          </a:xfrm>
        </p:spPr>
      </p:pic>
    </p:spTree>
    <p:extLst>
      <p:ext uri="{BB962C8B-B14F-4D97-AF65-F5344CB8AC3E}">
        <p14:creationId xmlns:p14="http://schemas.microsoft.com/office/powerpoint/2010/main" val="352028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749F21-E6F8-4CDC-B332-DB5B0913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4.1 – </a:t>
            </a:r>
            <a:r>
              <a:rPr lang="tr-TR" dirty="0" err="1">
                <a:solidFill>
                  <a:schemeClr val="accent1"/>
                </a:solidFill>
              </a:rPr>
              <a:t>Admin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Interface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011EAAD-451F-4EDA-BE45-C12944F12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08" y="1817259"/>
            <a:ext cx="6083183" cy="4485160"/>
          </a:xfrm>
        </p:spPr>
      </p:pic>
    </p:spTree>
    <p:extLst>
      <p:ext uri="{BB962C8B-B14F-4D97-AF65-F5344CB8AC3E}">
        <p14:creationId xmlns:p14="http://schemas.microsoft.com/office/powerpoint/2010/main" val="339518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749F21-E6F8-4CDC-B332-DB5B0913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4.2 – E-mail Service </a:t>
            </a:r>
            <a:r>
              <a:rPr lang="tr-TR" dirty="0" err="1">
                <a:solidFill>
                  <a:schemeClr val="accent1"/>
                </a:solidFill>
              </a:rPr>
              <a:t>Interface</a:t>
            </a:r>
            <a:endParaRPr lang="tr-T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0E2CBA6-F565-4F5D-A720-C9A2ED6AD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703" y="1801875"/>
            <a:ext cx="6015535" cy="448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40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5B0E25-E7F6-4912-A770-DC0BB372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2357"/>
            <a:ext cx="10058400" cy="1757779"/>
          </a:xfrm>
        </p:spPr>
        <p:txBody>
          <a:bodyPr>
            <a:normAutofit/>
          </a:bodyPr>
          <a:lstStyle/>
          <a:p>
            <a:pPr algn="ctr"/>
            <a:r>
              <a:rPr lang="tr-TR" sz="4800" dirty="0" err="1">
                <a:solidFill>
                  <a:schemeClr val="accent1"/>
                </a:solidFill>
              </a:rPr>
              <a:t>Thank</a:t>
            </a:r>
            <a:r>
              <a:rPr lang="tr-TR" sz="4800" dirty="0">
                <a:solidFill>
                  <a:schemeClr val="accent1"/>
                </a:solidFill>
              </a:rPr>
              <a:t> </a:t>
            </a:r>
            <a:r>
              <a:rPr lang="tr-TR" sz="4800" dirty="0" err="1">
                <a:solidFill>
                  <a:schemeClr val="accent1"/>
                </a:solidFill>
              </a:rPr>
              <a:t>you</a:t>
            </a:r>
            <a:r>
              <a:rPr lang="tr-TR" sz="4800" dirty="0">
                <a:solidFill>
                  <a:schemeClr val="accent1"/>
                </a:solidFill>
              </a:rPr>
              <a:t> </a:t>
            </a:r>
            <a:r>
              <a:rPr lang="tr-TR" sz="4800" dirty="0" err="1">
                <a:solidFill>
                  <a:schemeClr val="accent1"/>
                </a:solidFill>
              </a:rPr>
              <a:t>for</a:t>
            </a:r>
            <a:r>
              <a:rPr lang="tr-TR" sz="4800" dirty="0">
                <a:solidFill>
                  <a:schemeClr val="accent1"/>
                </a:solidFill>
              </a:rPr>
              <a:t> </a:t>
            </a:r>
            <a:r>
              <a:rPr lang="tr-TR" sz="4800" dirty="0" err="1">
                <a:solidFill>
                  <a:schemeClr val="accent1"/>
                </a:solidFill>
              </a:rPr>
              <a:t>listening</a:t>
            </a:r>
            <a:br>
              <a:rPr lang="tr-TR" sz="4800" dirty="0">
                <a:solidFill>
                  <a:schemeClr val="accent1"/>
                </a:solidFill>
              </a:rPr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7965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41414A-D88D-47CB-B1B5-02B53916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2" y="795867"/>
            <a:ext cx="10058400" cy="1450757"/>
          </a:xfrm>
        </p:spPr>
        <p:txBody>
          <a:bodyPr>
            <a:normAutofit fontScale="90000"/>
          </a:bodyPr>
          <a:lstStyle/>
          <a:p>
            <a:br>
              <a:rPr lang="en-US" sz="5300" dirty="0">
                <a:solidFill>
                  <a:schemeClr val="accent1"/>
                </a:solidFill>
              </a:rPr>
            </a:br>
            <a:r>
              <a:rPr lang="tr-TR" sz="5300" dirty="0">
                <a:solidFill>
                  <a:schemeClr val="accent1"/>
                </a:solidFill>
              </a:rPr>
              <a:t>1. </a:t>
            </a:r>
            <a:r>
              <a:rPr lang="tr-TR" sz="5300" dirty="0" err="1">
                <a:solidFill>
                  <a:schemeClr val="accent1"/>
                </a:solidFill>
              </a:rPr>
              <a:t>Introduction</a:t>
            </a:r>
            <a:br>
              <a:rPr lang="en-US" dirty="0">
                <a:solidFill>
                  <a:schemeClr val="accent1"/>
                </a:solidFill>
              </a:rPr>
            </a:br>
            <a:endParaRPr lang="tr-TR" dirty="0">
              <a:solidFill>
                <a:schemeClr val="accent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642A16-D625-416B-9A60-0CFA882F2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must be stored and protected against any kind of threat.</a:t>
            </a:r>
            <a:r>
              <a:rPr lang="tr-TR" dirty="0"/>
              <a:t> </a:t>
            </a:r>
            <a:r>
              <a:rPr lang="tr-TR" dirty="0" err="1"/>
              <a:t>Especially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intruder</a:t>
            </a:r>
            <a:r>
              <a:rPr lang="tr-TR" dirty="0"/>
              <a:t> </a:t>
            </a:r>
            <a:r>
              <a:rPr lang="tr-TR" dirty="0" err="1"/>
              <a:t>attacks</a:t>
            </a:r>
            <a:r>
              <a:rPr lang="tr-TR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Lots of things can threaten security.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DLP</a:t>
            </a:r>
            <a:r>
              <a:rPr lang="tr-TR" dirty="0"/>
              <a:t> (</a:t>
            </a:r>
            <a:r>
              <a:rPr lang="en-US" dirty="0"/>
              <a:t>Data Leakage Prevention</a:t>
            </a:r>
            <a:r>
              <a:rPr lang="tr-TR" dirty="0"/>
              <a:t>)</a:t>
            </a:r>
            <a:r>
              <a:rPr lang="en-US" dirty="0"/>
              <a:t> systems can increase security against data leakage</a:t>
            </a:r>
            <a:r>
              <a:rPr lang="tr-TR" dirty="0"/>
              <a:t>	</a:t>
            </a:r>
            <a:endParaRPr lang="en-US" dirty="0"/>
          </a:p>
          <a:p>
            <a:pPr marL="0" indent="0">
              <a:buNone/>
            </a:pPr>
            <a:r>
              <a:rPr lang="tr-TR" dirty="0"/>
              <a:t>	</a:t>
            </a:r>
            <a:endParaRPr lang="en-US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FBF1CC5-3E68-49C6-B9B4-4354C26E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74" y="3857414"/>
            <a:ext cx="73056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41414A-D88D-47CB-B1B5-02B53916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2" y="795867"/>
            <a:ext cx="10058400" cy="1450757"/>
          </a:xfrm>
        </p:spPr>
        <p:txBody>
          <a:bodyPr>
            <a:normAutofit fontScale="90000"/>
          </a:bodyPr>
          <a:lstStyle/>
          <a:p>
            <a:br>
              <a:rPr lang="en-US" sz="5300" dirty="0"/>
            </a:br>
            <a:r>
              <a:rPr lang="en-US" sz="5300" dirty="0">
                <a:solidFill>
                  <a:schemeClr val="accent1"/>
                </a:solidFill>
              </a:rPr>
              <a:t>1.</a:t>
            </a:r>
            <a:r>
              <a:rPr lang="tr-TR" sz="5300" dirty="0">
                <a:solidFill>
                  <a:schemeClr val="accent1"/>
                </a:solidFill>
              </a:rPr>
              <a:t>1</a:t>
            </a:r>
            <a:r>
              <a:rPr lang="en-US" sz="5300" dirty="0">
                <a:solidFill>
                  <a:schemeClr val="accent1"/>
                </a:solidFill>
              </a:rPr>
              <a:t>-PROBLEM DEFINITION</a:t>
            </a:r>
            <a:br>
              <a:rPr lang="en-US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642A16-D625-416B-9A60-0CFA882F2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DLP systems are used to protect data against unauthorized disclosure.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 our project, we are going to build a text classification application by natural language processing and classify our documents with confidence scores in order to detect sensitive data.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	</a:t>
            </a:r>
          </a:p>
          <a:p>
            <a:pPr marL="0" indent="0">
              <a:buNone/>
            </a:pPr>
            <a:r>
              <a:rPr lang="tr-TR" dirty="0"/>
              <a:t>	</a:t>
            </a:r>
          </a:p>
          <a:p>
            <a:pPr marL="0" indent="0">
              <a:buNone/>
            </a:pPr>
            <a:r>
              <a:rPr lang="tr-TR" dirty="0"/>
              <a:t>	</a:t>
            </a:r>
            <a:endParaRPr lang="en-US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9551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6D7080-F933-4B19-B454-7DB73C6B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1.2-DLP</a:t>
            </a:r>
          </a:p>
        </p:txBody>
      </p:sp>
      <p:pic>
        <p:nvPicPr>
          <p:cNvPr id="1026" name="Picture 2" descr="DLP (Data Loss Prevention) Nedir?">
            <a:extLst>
              <a:ext uri="{FF2B5EF4-FFF2-40B4-BE49-F238E27FC236}">
                <a16:creationId xmlns:a16="http://schemas.microsoft.com/office/drawing/2014/main" id="{EBA00754-8056-42DC-B955-E91830B463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906" y="1876253"/>
            <a:ext cx="5710188" cy="380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9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328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9547" y="17441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DLP is the abbreviation of Data Leakage Prevention.</a:t>
            </a:r>
            <a:endParaRPr lang="tr-TR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Data Leakage (DL) means unauthorized or unwanted disclosure of the data.</a:t>
            </a:r>
            <a:endParaRPr lang="tr-TR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DLP systems are used to protect sensitive data from being leaked to the public.</a:t>
            </a:r>
            <a:endParaRPr lang="tr-TR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DLPS’s aim is to prevent this leakage differently from traditional protection measures. DLPS</a:t>
            </a:r>
            <a:r>
              <a:rPr lang="tr-TR" sz="2000" dirty="0"/>
              <a:t>s</a:t>
            </a:r>
            <a:r>
              <a:rPr lang="en-US" sz="2000" dirty="0"/>
              <a:t> </a:t>
            </a:r>
            <a:r>
              <a:rPr lang="tr-TR" sz="2000" dirty="0" err="1"/>
              <a:t>are</a:t>
            </a:r>
            <a:r>
              <a:rPr lang="en-US" sz="2000" dirty="0"/>
              <a:t> content-aware.</a:t>
            </a:r>
            <a:endParaRPr lang="tr-TR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In our project, we mainly focused on e-mail DLP’s.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tr-TR" sz="2000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BA5E9D7-7F28-4736-8569-ADEE5805D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1.2-DLP</a:t>
            </a:r>
          </a:p>
        </p:txBody>
      </p:sp>
    </p:spTree>
    <p:extLst>
      <p:ext uri="{BB962C8B-B14F-4D97-AF65-F5344CB8AC3E}">
        <p14:creationId xmlns:p14="http://schemas.microsoft.com/office/powerpoint/2010/main" val="399040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1.3-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tr-TR" dirty="0">
                <a:solidFill>
                  <a:schemeClr val="accent1"/>
                </a:solidFill>
              </a:rPr>
              <a:t>LP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29" y="1833243"/>
            <a:ext cx="5693304" cy="3348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71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NLP is the abbreviation of Natural Language Processing.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NLP makes computers understand human language.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Examples </a:t>
            </a:r>
            <a:r>
              <a:rPr lang="tr-TR" sz="2000" dirty="0"/>
              <a:t>of</a:t>
            </a:r>
            <a:r>
              <a:rPr lang="en-US" sz="2000" dirty="0"/>
              <a:t> NLP: Google Assist, Alexa, and Siri.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NLP uses machine learning.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Language morphology levels are morphological lexical, syntactic, semantic, and pragmatic discourse.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3C9C00F7-C2EC-43DD-A7C2-6B6B9424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1.3-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tr-TR" dirty="0">
                <a:solidFill>
                  <a:schemeClr val="accent1"/>
                </a:solidFill>
              </a:rPr>
              <a:t>LP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66B375CF-DF03-4911-B9C0-E07DDBE8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05" y="95863"/>
            <a:ext cx="5591175" cy="1641497"/>
          </a:xfrm>
          <a:prstGeom prst="rect">
            <a:avLst/>
          </a:prstGeom>
          <a:effectLst>
            <a:glow rad="139700">
              <a:schemeClr val="accent1">
                <a:satMod val="175000"/>
                <a:alpha val="2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7846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</a:t>
            </a:r>
            <a:r>
              <a:rPr lang="tr-TR" dirty="0" err="1"/>
              <a:t>Examples</a:t>
            </a:r>
            <a:r>
              <a:rPr lang="tr-TR" dirty="0"/>
              <a:t> of NLP: </a:t>
            </a:r>
            <a:r>
              <a:rPr lang="en-US" dirty="0"/>
              <a:t>Information Retrieval, Character Recognition, Spell Checking, Machine Translation, Dialogue Systems.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 our project, we are going to build a text classification application by natural language processing and classify our documents with confidence scores in order to defect sensitive data.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92" y="3720041"/>
            <a:ext cx="3821642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Başlık 1">
            <a:extLst>
              <a:ext uri="{FF2B5EF4-FFF2-40B4-BE49-F238E27FC236}">
                <a16:creationId xmlns:a16="http://schemas.microsoft.com/office/drawing/2014/main" id="{422A6A43-9976-42BE-B813-92CEF348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1.3-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tr-TR" dirty="0">
                <a:solidFill>
                  <a:schemeClr val="accent1"/>
                </a:solidFill>
              </a:rPr>
              <a:t>LP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24923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TM03090430[[fn=Şeritli]]</Template>
  <TotalTime>706</TotalTime>
  <Words>971</Words>
  <Application>Microsoft Office PowerPoint</Application>
  <PresentationFormat>Geniş ekran</PresentationFormat>
  <Paragraphs>161</Paragraphs>
  <Slides>29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4" baseType="lpstr">
      <vt:lpstr>-apple-system</vt:lpstr>
      <vt:lpstr>Calibri</vt:lpstr>
      <vt:lpstr>Calibri Light</vt:lpstr>
      <vt:lpstr>Wingdings</vt:lpstr>
      <vt:lpstr>Geçmişe bakış</vt:lpstr>
      <vt:lpstr>   Content Based Analysis  in order to  Detect SensitiveData  P202106</vt:lpstr>
      <vt:lpstr>Content</vt:lpstr>
      <vt:lpstr> 1. Introduction </vt:lpstr>
      <vt:lpstr> 1.1-PROBLEM DEFINITION </vt:lpstr>
      <vt:lpstr>1.2-DLP</vt:lpstr>
      <vt:lpstr>1.2-DLP</vt:lpstr>
      <vt:lpstr>1.3-NLP</vt:lpstr>
      <vt:lpstr>1.3-NLP</vt:lpstr>
      <vt:lpstr>1.3-NLP</vt:lpstr>
      <vt:lpstr>PowerPoint Sunusu</vt:lpstr>
      <vt:lpstr>1.4-BERT </vt:lpstr>
      <vt:lpstr>1.5-LaBSE </vt:lpstr>
      <vt:lpstr>2. Proposed Solution</vt:lpstr>
      <vt:lpstr>2. Proposed Solution</vt:lpstr>
      <vt:lpstr>2.1 –Data</vt:lpstr>
      <vt:lpstr>2.1 –Data</vt:lpstr>
      <vt:lpstr>2.2 – OCR (Preparing data, transforming to text)</vt:lpstr>
      <vt:lpstr>2.3 –Tokenize and Vectorize</vt:lpstr>
      <vt:lpstr>Proposed Solution</vt:lpstr>
      <vt:lpstr>2.4 Classification</vt:lpstr>
      <vt:lpstr>2.5 – Model Testing</vt:lpstr>
      <vt:lpstr>2.5 – Model Testing</vt:lpstr>
      <vt:lpstr>3 – E-mail Relay</vt:lpstr>
      <vt:lpstr>3 – E-mail Relay</vt:lpstr>
      <vt:lpstr>4 – Constructing DLP</vt:lpstr>
      <vt:lpstr>4 – Embeding into DLP</vt:lpstr>
      <vt:lpstr>4.1 – Admin Interface</vt:lpstr>
      <vt:lpstr>4.2 – E-mail Service Interface</vt:lpstr>
      <vt:lpstr>Thank you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Batuhan Tatlısert</dc:creator>
  <cp:lastModifiedBy>Batuhan Tatlısert</cp:lastModifiedBy>
  <cp:revision>580</cp:revision>
  <dcterms:created xsi:type="dcterms:W3CDTF">2022-01-15T10:30:00Z</dcterms:created>
  <dcterms:modified xsi:type="dcterms:W3CDTF">2022-06-10T20:44:23Z</dcterms:modified>
</cp:coreProperties>
</file>